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22"/>
  </p:notesMasterIdLst>
  <p:sldIdLst>
    <p:sldId id="273" r:id="rId2"/>
    <p:sldId id="302" r:id="rId3"/>
    <p:sldId id="306" r:id="rId4"/>
    <p:sldId id="292" r:id="rId5"/>
    <p:sldId id="310" r:id="rId6"/>
    <p:sldId id="311" r:id="rId7"/>
    <p:sldId id="312" r:id="rId8"/>
    <p:sldId id="313" r:id="rId9"/>
    <p:sldId id="308" r:id="rId10"/>
    <p:sldId id="309" r:id="rId11"/>
    <p:sldId id="304" r:id="rId12"/>
    <p:sldId id="269" r:id="rId13"/>
    <p:sldId id="274" r:id="rId14"/>
    <p:sldId id="297" r:id="rId15"/>
    <p:sldId id="298" r:id="rId16"/>
    <p:sldId id="299" r:id="rId17"/>
    <p:sldId id="300" r:id="rId18"/>
    <p:sldId id="301" r:id="rId19"/>
    <p:sldId id="307" r:id="rId20"/>
    <p:sldId id="29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AEAEA"/>
    <a:srgbClr val="EA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0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pixabay.com/en/beekeeper-frame-beehive-beekeeping-682944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www.lambsearsandhoney.com/2013/06/kangaroo-island-bees-role-food-security/" TargetMode="External"/><Relationship Id="rId1" Type="http://schemas.openxmlformats.org/officeDocument/2006/relationships/image" Target="../media/image20.png"/><Relationship Id="rId6" Type="http://schemas.openxmlformats.org/officeDocument/2006/relationships/hyperlink" Target="http://www.publicdomainpictures.net/view-image.php?image=82321&amp;picture=dollar-sign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pixabay.com/en/beekeeper-frame-beehive-beekeeping-682944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6A3DA-3B11-486D-BBB9-1A9FE42FC53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CA"/>
        </a:p>
      </dgm:t>
    </dgm:pt>
    <dgm:pt modelId="{A7E68BB9-3023-416F-AE4A-22F7B519D571}">
      <dgm:prSet phldrT="[Text]"/>
      <dgm:spPr/>
      <dgm:t>
        <a:bodyPr/>
        <a:lstStyle/>
        <a:p>
          <a:r>
            <a:rPr lang="fr-CA" dirty="0"/>
            <a:t>Conserver les populations d’abeilles</a:t>
          </a:r>
        </a:p>
      </dgm:t>
    </dgm:pt>
    <dgm:pt modelId="{229F593E-24CD-4778-99B8-7F064C98753A}" type="parTrans" cxnId="{93FCB095-71CF-44E0-B5EB-7A2E99EE20DF}">
      <dgm:prSet/>
      <dgm:spPr/>
      <dgm:t>
        <a:bodyPr/>
        <a:lstStyle/>
        <a:p>
          <a:endParaRPr lang="fr-CA"/>
        </a:p>
      </dgm:t>
    </dgm:pt>
    <dgm:pt modelId="{BA88CF07-C266-4080-869D-D679145A9460}" type="sibTrans" cxnId="{93FCB095-71CF-44E0-B5EB-7A2E99EE20DF}">
      <dgm:prSet/>
      <dgm:spPr/>
      <dgm:t>
        <a:bodyPr/>
        <a:lstStyle/>
        <a:p>
          <a:endParaRPr lang="fr-CA"/>
        </a:p>
      </dgm:t>
    </dgm:pt>
    <dgm:pt modelId="{8DF59058-3572-4174-8A60-A9CD183118C8}">
      <dgm:prSet phldrT="[Text]"/>
      <dgm:spPr/>
      <dgm:t>
        <a:bodyPr/>
        <a:lstStyle/>
        <a:p>
          <a:r>
            <a:rPr lang="fr-CA" dirty="0"/>
            <a:t>Faciliter le travail et la vie des apiculteurs</a:t>
          </a:r>
        </a:p>
      </dgm:t>
    </dgm:pt>
    <dgm:pt modelId="{B077665F-B153-4F3E-A501-1D1B7C861982}" type="parTrans" cxnId="{971E3DD6-1F2B-4105-8E22-A3054BE0FB30}">
      <dgm:prSet/>
      <dgm:spPr/>
      <dgm:t>
        <a:bodyPr/>
        <a:lstStyle/>
        <a:p>
          <a:endParaRPr lang="fr-CA"/>
        </a:p>
      </dgm:t>
    </dgm:pt>
    <dgm:pt modelId="{2EA79502-1A48-419B-955E-346A81B50292}" type="sibTrans" cxnId="{971E3DD6-1F2B-4105-8E22-A3054BE0FB30}">
      <dgm:prSet/>
      <dgm:spPr/>
      <dgm:t>
        <a:bodyPr/>
        <a:lstStyle/>
        <a:p>
          <a:endParaRPr lang="fr-CA"/>
        </a:p>
      </dgm:t>
    </dgm:pt>
    <dgm:pt modelId="{11DD3952-9CC7-4CAC-B1D9-503BE5709AAB}">
      <dgm:prSet phldrT="[Text]"/>
      <dgm:spPr/>
      <dgm:t>
        <a:bodyPr/>
        <a:lstStyle/>
        <a:p>
          <a:r>
            <a:rPr lang="fr-CA" dirty="0"/>
            <a:t>Assurer la rentabilité du produit</a:t>
          </a:r>
        </a:p>
      </dgm:t>
    </dgm:pt>
    <dgm:pt modelId="{760EC05D-D85D-44CC-998D-491105B2D7BE}" type="parTrans" cxnId="{0A0DE1E9-CBDD-4BCC-A3D9-F79F4DAA695F}">
      <dgm:prSet/>
      <dgm:spPr/>
      <dgm:t>
        <a:bodyPr/>
        <a:lstStyle/>
        <a:p>
          <a:endParaRPr lang="fr-CA"/>
        </a:p>
      </dgm:t>
    </dgm:pt>
    <dgm:pt modelId="{7AAE2F82-6D17-414A-BB62-3DFA3FB28FA0}" type="sibTrans" cxnId="{0A0DE1E9-CBDD-4BCC-A3D9-F79F4DAA695F}">
      <dgm:prSet/>
      <dgm:spPr/>
      <dgm:t>
        <a:bodyPr/>
        <a:lstStyle/>
        <a:p>
          <a:endParaRPr lang="fr-CA"/>
        </a:p>
      </dgm:t>
    </dgm:pt>
    <dgm:pt modelId="{F135A45F-8DA8-4E5A-AEA1-9C7B9FB26CDC}" type="pres">
      <dgm:prSet presAssocID="{66B6A3DA-3B11-486D-BBB9-1A9FE42FC53E}" presName="linearFlow" presStyleCnt="0">
        <dgm:presLayoutVars>
          <dgm:dir/>
          <dgm:resizeHandles val="exact"/>
        </dgm:presLayoutVars>
      </dgm:prSet>
      <dgm:spPr/>
    </dgm:pt>
    <dgm:pt modelId="{C4B1F20E-F7FC-4365-BAC4-537FEE625B4C}" type="pres">
      <dgm:prSet presAssocID="{A7E68BB9-3023-416F-AE4A-22F7B519D571}" presName="composite" presStyleCnt="0"/>
      <dgm:spPr/>
    </dgm:pt>
    <dgm:pt modelId="{D5E9E7AE-F566-477E-BBB6-24413E81DA5D}" type="pres">
      <dgm:prSet presAssocID="{A7E68BB9-3023-416F-AE4A-22F7B519D571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A3C84540-B733-4369-8B66-9DF43C84E9D6}" type="pres">
      <dgm:prSet presAssocID="{A7E68BB9-3023-416F-AE4A-22F7B519D571}" presName="txShp" presStyleLbl="node1" presStyleIdx="0" presStyleCnt="3">
        <dgm:presLayoutVars>
          <dgm:bulletEnabled val="1"/>
        </dgm:presLayoutVars>
      </dgm:prSet>
      <dgm:spPr/>
    </dgm:pt>
    <dgm:pt modelId="{A9A212BD-4D70-47B3-A17C-90C811A79869}" type="pres">
      <dgm:prSet presAssocID="{BA88CF07-C266-4080-869D-D679145A9460}" presName="spacing" presStyleCnt="0"/>
      <dgm:spPr/>
    </dgm:pt>
    <dgm:pt modelId="{6ACE30E6-D1CF-4574-872E-B860D732FD2A}" type="pres">
      <dgm:prSet presAssocID="{8DF59058-3572-4174-8A60-A9CD183118C8}" presName="composite" presStyleCnt="0"/>
      <dgm:spPr/>
    </dgm:pt>
    <dgm:pt modelId="{4EF3387E-76A6-4737-8CF9-742DF9FA90B9}" type="pres">
      <dgm:prSet presAssocID="{8DF59058-3572-4174-8A60-A9CD183118C8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D35C9D9-3EF9-4B4E-838E-1200BBD91732}" type="pres">
      <dgm:prSet presAssocID="{8DF59058-3572-4174-8A60-A9CD183118C8}" presName="txShp" presStyleLbl="node1" presStyleIdx="1" presStyleCnt="3">
        <dgm:presLayoutVars>
          <dgm:bulletEnabled val="1"/>
        </dgm:presLayoutVars>
      </dgm:prSet>
      <dgm:spPr/>
    </dgm:pt>
    <dgm:pt modelId="{948CBCA9-0EED-4923-8524-C40B22FE0804}" type="pres">
      <dgm:prSet presAssocID="{2EA79502-1A48-419B-955E-346A81B50292}" presName="spacing" presStyleCnt="0"/>
      <dgm:spPr/>
    </dgm:pt>
    <dgm:pt modelId="{31468E7E-49EF-4035-B10E-93AD17EF8D71}" type="pres">
      <dgm:prSet presAssocID="{11DD3952-9CC7-4CAC-B1D9-503BE5709AAB}" presName="composite" presStyleCnt="0"/>
      <dgm:spPr/>
    </dgm:pt>
    <dgm:pt modelId="{708A2B4B-C000-4A0E-AE7F-D81D3E4D0399}" type="pres">
      <dgm:prSet presAssocID="{11DD3952-9CC7-4CAC-B1D9-503BE5709AAB}" presName="imgShp" presStyleLbl="fgImgPlac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5F9055EE-9502-48E5-9CB6-47CE93954609}" type="pres">
      <dgm:prSet presAssocID="{11DD3952-9CC7-4CAC-B1D9-503BE5709AAB}" presName="txShp" presStyleLbl="node1" presStyleIdx="2" presStyleCnt="3">
        <dgm:presLayoutVars>
          <dgm:bulletEnabled val="1"/>
        </dgm:presLayoutVars>
      </dgm:prSet>
      <dgm:spPr/>
    </dgm:pt>
  </dgm:ptLst>
  <dgm:cxnLst>
    <dgm:cxn modelId="{A185C65E-F026-4816-ABA5-EBDAFA4C347B}" type="presOf" srcId="{8DF59058-3572-4174-8A60-A9CD183118C8}" destId="{ED35C9D9-3EF9-4B4E-838E-1200BBD91732}" srcOrd="0" destOrd="0" presId="urn:microsoft.com/office/officeart/2005/8/layout/vList3"/>
    <dgm:cxn modelId="{3B8B5858-09D4-4822-91E5-FA846DFCE160}" type="presOf" srcId="{11DD3952-9CC7-4CAC-B1D9-503BE5709AAB}" destId="{5F9055EE-9502-48E5-9CB6-47CE93954609}" srcOrd="0" destOrd="0" presId="urn:microsoft.com/office/officeart/2005/8/layout/vList3"/>
    <dgm:cxn modelId="{93FCB095-71CF-44E0-B5EB-7A2E99EE20DF}" srcId="{66B6A3DA-3B11-486D-BBB9-1A9FE42FC53E}" destId="{A7E68BB9-3023-416F-AE4A-22F7B519D571}" srcOrd="0" destOrd="0" parTransId="{229F593E-24CD-4778-99B8-7F064C98753A}" sibTransId="{BA88CF07-C266-4080-869D-D679145A9460}"/>
    <dgm:cxn modelId="{CE5D69B0-4C1C-41E6-9E62-450586FDB81C}" type="presOf" srcId="{66B6A3DA-3B11-486D-BBB9-1A9FE42FC53E}" destId="{F135A45F-8DA8-4E5A-AEA1-9C7B9FB26CDC}" srcOrd="0" destOrd="0" presId="urn:microsoft.com/office/officeart/2005/8/layout/vList3"/>
    <dgm:cxn modelId="{00EA85C6-B199-4037-BBE9-C47FCA43A5A4}" type="presOf" srcId="{A7E68BB9-3023-416F-AE4A-22F7B519D571}" destId="{A3C84540-B733-4369-8B66-9DF43C84E9D6}" srcOrd="0" destOrd="0" presId="urn:microsoft.com/office/officeart/2005/8/layout/vList3"/>
    <dgm:cxn modelId="{971E3DD6-1F2B-4105-8E22-A3054BE0FB30}" srcId="{66B6A3DA-3B11-486D-BBB9-1A9FE42FC53E}" destId="{8DF59058-3572-4174-8A60-A9CD183118C8}" srcOrd="1" destOrd="0" parTransId="{B077665F-B153-4F3E-A501-1D1B7C861982}" sibTransId="{2EA79502-1A48-419B-955E-346A81B50292}"/>
    <dgm:cxn modelId="{0A0DE1E9-CBDD-4BCC-A3D9-F79F4DAA695F}" srcId="{66B6A3DA-3B11-486D-BBB9-1A9FE42FC53E}" destId="{11DD3952-9CC7-4CAC-B1D9-503BE5709AAB}" srcOrd="2" destOrd="0" parTransId="{760EC05D-D85D-44CC-998D-491105B2D7BE}" sibTransId="{7AAE2F82-6D17-414A-BB62-3DFA3FB28FA0}"/>
    <dgm:cxn modelId="{3AC5F5AB-00CF-4FA5-A150-29FBE30BCCAC}" type="presParOf" srcId="{F135A45F-8DA8-4E5A-AEA1-9C7B9FB26CDC}" destId="{C4B1F20E-F7FC-4365-BAC4-537FEE625B4C}" srcOrd="0" destOrd="0" presId="urn:microsoft.com/office/officeart/2005/8/layout/vList3"/>
    <dgm:cxn modelId="{5A174F00-1D5D-4C08-97E6-0FBD5D81E973}" type="presParOf" srcId="{C4B1F20E-F7FC-4365-BAC4-537FEE625B4C}" destId="{D5E9E7AE-F566-477E-BBB6-24413E81DA5D}" srcOrd="0" destOrd="0" presId="urn:microsoft.com/office/officeart/2005/8/layout/vList3"/>
    <dgm:cxn modelId="{19B5BF19-3705-421B-89F5-1AB88A7F0201}" type="presParOf" srcId="{C4B1F20E-F7FC-4365-BAC4-537FEE625B4C}" destId="{A3C84540-B733-4369-8B66-9DF43C84E9D6}" srcOrd="1" destOrd="0" presId="urn:microsoft.com/office/officeart/2005/8/layout/vList3"/>
    <dgm:cxn modelId="{A3924263-D8FC-4A5B-900B-5EF601FB9DFC}" type="presParOf" srcId="{F135A45F-8DA8-4E5A-AEA1-9C7B9FB26CDC}" destId="{A9A212BD-4D70-47B3-A17C-90C811A79869}" srcOrd="1" destOrd="0" presId="urn:microsoft.com/office/officeart/2005/8/layout/vList3"/>
    <dgm:cxn modelId="{8431DCD3-DE7D-4935-91E4-B1CAC73DBE4F}" type="presParOf" srcId="{F135A45F-8DA8-4E5A-AEA1-9C7B9FB26CDC}" destId="{6ACE30E6-D1CF-4574-872E-B860D732FD2A}" srcOrd="2" destOrd="0" presId="urn:microsoft.com/office/officeart/2005/8/layout/vList3"/>
    <dgm:cxn modelId="{107D3D61-3D90-44E5-9F3B-7B5B4CF613ED}" type="presParOf" srcId="{6ACE30E6-D1CF-4574-872E-B860D732FD2A}" destId="{4EF3387E-76A6-4737-8CF9-742DF9FA90B9}" srcOrd="0" destOrd="0" presId="urn:microsoft.com/office/officeart/2005/8/layout/vList3"/>
    <dgm:cxn modelId="{44E26424-E8C0-4CA0-8741-9CC0EAE147C9}" type="presParOf" srcId="{6ACE30E6-D1CF-4574-872E-B860D732FD2A}" destId="{ED35C9D9-3EF9-4B4E-838E-1200BBD91732}" srcOrd="1" destOrd="0" presId="urn:microsoft.com/office/officeart/2005/8/layout/vList3"/>
    <dgm:cxn modelId="{445D3691-A8B4-458A-A28C-E3C4C19CAC5A}" type="presParOf" srcId="{F135A45F-8DA8-4E5A-AEA1-9C7B9FB26CDC}" destId="{948CBCA9-0EED-4923-8524-C40B22FE0804}" srcOrd="3" destOrd="0" presId="urn:microsoft.com/office/officeart/2005/8/layout/vList3"/>
    <dgm:cxn modelId="{C4F8F729-D53E-49DB-91A5-13A446433702}" type="presParOf" srcId="{F135A45F-8DA8-4E5A-AEA1-9C7B9FB26CDC}" destId="{31468E7E-49EF-4035-B10E-93AD17EF8D71}" srcOrd="4" destOrd="0" presId="urn:microsoft.com/office/officeart/2005/8/layout/vList3"/>
    <dgm:cxn modelId="{13CEC9E5-F944-4B08-A975-479E0C5E1944}" type="presParOf" srcId="{31468E7E-49EF-4035-B10E-93AD17EF8D71}" destId="{708A2B4B-C000-4A0E-AE7F-D81D3E4D0399}" srcOrd="0" destOrd="0" presId="urn:microsoft.com/office/officeart/2005/8/layout/vList3"/>
    <dgm:cxn modelId="{3F7D35CA-9C61-4CB8-AB9D-7D8B76BEC899}" type="presParOf" srcId="{31468E7E-49EF-4035-B10E-93AD17EF8D71}" destId="{5F9055EE-9502-48E5-9CB6-47CE939546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84540-B733-4369-8B66-9DF43C84E9D6}">
      <dsp:nvSpPr>
        <dsp:cNvPr id="0" name=""/>
        <dsp:cNvSpPr/>
      </dsp:nvSpPr>
      <dsp:spPr>
        <a:xfrm rot="10800000">
          <a:off x="1671885" y="542"/>
          <a:ext cx="5405120" cy="1241782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Conserver les populations d’abeilles</a:t>
          </a:r>
        </a:p>
      </dsp:txBody>
      <dsp:txXfrm rot="10800000">
        <a:off x="1982330" y="542"/>
        <a:ext cx="5094675" cy="1241782"/>
      </dsp:txXfrm>
    </dsp:sp>
    <dsp:sp modelId="{D5E9E7AE-F566-477E-BBB6-24413E81DA5D}">
      <dsp:nvSpPr>
        <dsp:cNvPr id="0" name=""/>
        <dsp:cNvSpPr/>
      </dsp:nvSpPr>
      <dsp:spPr>
        <a:xfrm>
          <a:off x="1050994" y="542"/>
          <a:ext cx="1241782" cy="1241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5C9D9-3EF9-4B4E-838E-1200BBD91732}">
      <dsp:nvSpPr>
        <dsp:cNvPr id="0" name=""/>
        <dsp:cNvSpPr/>
      </dsp:nvSpPr>
      <dsp:spPr>
        <a:xfrm rot="10800000">
          <a:off x="1671885" y="1613006"/>
          <a:ext cx="5405120" cy="1241782"/>
        </a:xfrm>
        <a:prstGeom prst="homePlate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Faciliter le travail et la vie des apiculteurs</a:t>
          </a:r>
        </a:p>
      </dsp:txBody>
      <dsp:txXfrm rot="10800000">
        <a:off x="1982330" y="1613006"/>
        <a:ext cx="5094675" cy="1241782"/>
      </dsp:txXfrm>
    </dsp:sp>
    <dsp:sp modelId="{4EF3387E-76A6-4737-8CF9-742DF9FA90B9}">
      <dsp:nvSpPr>
        <dsp:cNvPr id="0" name=""/>
        <dsp:cNvSpPr/>
      </dsp:nvSpPr>
      <dsp:spPr>
        <a:xfrm>
          <a:off x="1050994" y="1613006"/>
          <a:ext cx="1241782" cy="12417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055EE-9502-48E5-9CB6-47CE93954609}">
      <dsp:nvSpPr>
        <dsp:cNvPr id="0" name=""/>
        <dsp:cNvSpPr/>
      </dsp:nvSpPr>
      <dsp:spPr>
        <a:xfrm rot="10800000">
          <a:off x="1671885" y="3225469"/>
          <a:ext cx="5405120" cy="1241782"/>
        </a:xfrm>
        <a:prstGeom prst="homePlate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59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500" kern="1200" dirty="0"/>
            <a:t>Assurer la rentabilité du produit</a:t>
          </a:r>
        </a:p>
      </dsp:txBody>
      <dsp:txXfrm rot="10800000">
        <a:off x="1982330" y="3225469"/>
        <a:ext cx="5094675" cy="1241782"/>
      </dsp:txXfrm>
    </dsp:sp>
    <dsp:sp modelId="{708A2B4B-C000-4A0E-AE7F-D81D3E4D0399}">
      <dsp:nvSpPr>
        <dsp:cNvPr id="0" name=""/>
        <dsp:cNvSpPr/>
      </dsp:nvSpPr>
      <dsp:spPr>
        <a:xfrm>
          <a:off x="1050994" y="3225469"/>
          <a:ext cx="1241782" cy="1241782"/>
        </a:xfrm>
        <a:prstGeom prst="ellipse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2018-12-18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vQ5PV-bN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8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Analyse </a:t>
            </a:r>
            <a:r>
              <a:rPr lang="en-CA" dirty="0" err="1"/>
              <a:t>Éthique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0BAE5-7F58-4C30-B756-DE40D9B5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C72F3-2F06-4142-B567-17EC2FA2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CEB56-692C-4263-93E1-B9110D2562C9}"/>
              </a:ext>
            </a:extLst>
          </p:cNvPr>
          <p:cNvSpPr txBox="1"/>
          <p:nvPr/>
        </p:nvSpPr>
        <p:spPr>
          <a:xfrm>
            <a:off x="2238673" y="2133600"/>
            <a:ext cx="6734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1 - Conservation des </a:t>
            </a:r>
            <a:r>
              <a:rPr lang="en-CA" sz="3600" dirty="0" err="1"/>
              <a:t>abeilles</a:t>
            </a:r>
            <a:endParaRPr lang="en-CA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9D858-A87B-46DE-AA4C-093FE6D6F2B2}"/>
              </a:ext>
            </a:extLst>
          </p:cNvPr>
          <p:cNvSpPr txBox="1"/>
          <p:nvPr/>
        </p:nvSpPr>
        <p:spPr>
          <a:xfrm>
            <a:off x="2238673" y="3859823"/>
            <a:ext cx="822960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2 - </a:t>
            </a:r>
            <a:r>
              <a:rPr lang="en-CA" sz="3600" dirty="0" err="1"/>
              <a:t>Atteindre</a:t>
            </a:r>
            <a:r>
              <a:rPr lang="en-CA" sz="3600" dirty="0"/>
              <a:t> les </a:t>
            </a:r>
            <a:r>
              <a:rPr lang="en-CA" sz="3600" dirty="0" err="1"/>
              <a:t>objectifs</a:t>
            </a:r>
            <a:r>
              <a:rPr lang="en-CA" sz="3600" dirty="0"/>
              <a:t> de ventes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23840-7303-4BB0-8798-196B89213585}"/>
              </a:ext>
            </a:extLst>
          </p:cNvPr>
          <p:cNvSpPr txBox="1"/>
          <p:nvPr/>
        </p:nvSpPr>
        <p:spPr>
          <a:xfrm>
            <a:off x="2238673" y="5577252"/>
            <a:ext cx="758776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/>
              <a:t>3 - </a:t>
            </a:r>
            <a:r>
              <a:rPr lang="en-CA" sz="3600" dirty="0" err="1"/>
              <a:t>Faciliter</a:t>
            </a:r>
            <a:r>
              <a:rPr lang="en-CA" sz="3600" dirty="0"/>
              <a:t> la vie aux </a:t>
            </a:r>
            <a:r>
              <a:rPr lang="en-CA" sz="3600" dirty="0" err="1"/>
              <a:t>apiculteurs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03547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Veille – Points à considérer</a:t>
            </a:r>
            <a:br>
              <a:rPr lang="fr-CA" dirty="0"/>
            </a:b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B98-B4FA-4650-897D-714D995A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3">
                    <a:lumMod val="75000"/>
                  </a:schemeClr>
                </a:solidFill>
              </a:rPr>
              <a:t>Conditions de survie/besoins des abeilles</a:t>
            </a:r>
          </a:p>
          <a:p>
            <a:pPr lvl="1"/>
            <a:r>
              <a:rPr lang="fr-CA" dirty="0"/>
              <a:t>Température</a:t>
            </a:r>
          </a:p>
          <a:p>
            <a:pPr lvl="1"/>
            <a:r>
              <a:rPr lang="fr-CA" dirty="0"/>
              <a:t>Accès à l’eau</a:t>
            </a:r>
          </a:p>
          <a:p>
            <a:pPr lvl="1"/>
            <a:r>
              <a:rPr lang="fr-CA" dirty="0"/>
              <a:t>Vents tenus au minimum</a:t>
            </a:r>
          </a:p>
          <a:p>
            <a:r>
              <a:rPr lang="fr-CA" b="1" dirty="0">
                <a:solidFill>
                  <a:schemeClr val="accent3">
                    <a:lumMod val="75000"/>
                  </a:schemeClr>
                </a:solidFill>
              </a:rPr>
              <a:t>Produits existants</a:t>
            </a:r>
          </a:p>
          <a:p>
            <a:pPr lvl="1"/>
            <a:r>
              <a:rPr lang="fr-CA" dirty="0"/>
              <a:t>Prix élevé</a:t>
            </a:r>
          </a:p>
          <a:p>
            <a:r>
              <a:rPr lang="fr-CA" b="1" dirty="0">
                <a:solidFill>
                  <a:schemeClr val="accent3">
                    <a:lumMod val="75000"/>
                  </a:schemeClr>
                </a:solidFill>
              </a:rPr>
              <a:t>Conditions de travail/requis de l’apiculteur</a:t>
            </a:r>
          </a:p>
          <a:p>
            <a:pPr lvl="1"/>
            <a:r>
              <a:rPr lang="fr-CA" dirty="0"/>
              <a:t>Détection d’essaimage</a:t>
            </a:r>
          </a:p>
          <a:p>
            <a:pPr lvl="1"/>
            <a:r>
              <a:rPr lang="fr-CA" dirty="0"/>
              <a:t>Poids de la ruche </a:t>
            </a:r>
            <a:r>
              <a:rPr lang="fr-CA" dirty="0">
                <a:cs typeface="Calibri" panose="020F0502020204030204" pitchFamily="34" charset="0"/>
              </a:rPr>
              <a:t>→ Volume de miel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4615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solidFill>
                  <a:schemeClr val="accent3">
                    <a:lumMod val="75000"/>
                  </a:schemeClr>
                </a:solidFill>
              </a:rPr>
              <a:t>Profil-type #1 : Apiculteur</a:t>
            </a:r>
          </a:p>
          <a:p>
            <a:pPr lvl="1"/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Caractéristiques</a:t>
            </a:r>
          </a:p>
          <a:p>
            <a:pPr lvl="2"/>
            <a:r>
              <a:rPr lang="fr-CA" dirty="0"/>
              <a:t>Vivant principalement de l’apiculture</a:t>
            </a:r>
          </a:p>
          <a:p>
            <a:pPr lvl="1"/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Questions</a:t>
            </a:r>
          </a:p>
          <a:p>
            <a:pPr lvl="2"/>
            <a:r>
              <a:rPr lang="fr-CA" dirty="0"/>
              <a:t>Type/nombre de ruches</a:t>
            </a:r>
          </a:p>
          <a:p>
            <a:pPr lvl="2"/>
            <a:r>
              <a:rPr lang="fr-CA" dirty="0"/>
              <a:t>Type d’exploitation</a:t>
            </a:r>
          </a:p>
          <a:p>
            <a:pPr lvl="2"/>
            <a:r>
              <a:rPr lang="fr-CA" dirty="0"/>
              <a:t>Routine de récolte du miel</a:t>
            </a:r>
          </a:p>
          <a:p>
            <a:pPr lvl="2"/>
            <a:r>
              <a:rPr lang="fr-CA" dirty="0"/>
              <a:t>Ouverture face à la technologie</a:t>
            </a:r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Entrevues</a:t>
            </a:r>
            <a:r>
              <a:rPr lang="en-CA" dirty="0"/>
              <a:t> </a:t>
            </a:r>
            <a:r>
              <a:rPr lang="en-CA" dirty="0" err="1"/>
              <a:t>potentielles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solidFill>
                  <a:schemeClr val="accent3">
                    <a:lumMod val="75000"/>
                  </a:schemeClr>
                </a:solidFill>
              </a:rPr>
              <a:t>Profil-type #2 : Agriculteur</a:t>
            </a:r>
          </a:p>
          <a:p>
            <a:pPr lvl="1"/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Caractéristiques</a:t>
            </a:r>
          </a:p>
          <a:p>
            <a:pPr lvl="2"/>
            <a:r>
              <a:rPr lang="fr-CA" dirty="0"/>
              <a:t>Jeune et ouvert aux nouvelles technologies</a:t>
            </a:r>
          </a:p>
          <a:p>
            <a:pPr lvl="1"/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Questions</a:t>
            </a:r>
          </a:p>
          <a:p>
            <a:pPr lvl="2"/>
            <a:r>
              <a:rPr lang="fr-CA" dirty="0"/>
              <a:t>Opinions sur les ruches sur les fermes</a:t>
            </a:r>
          </a:p>
          <a:p>
            <a:pPr lvl="2"/>
            <a:r>
              <a:rPr lang="fr-CA" dirty="0"/>
              <a:t>Opinions sur l’utilisation de technologies dans le milieu agricole</a:t>
            </a:r>
          </a:p>
          <a:p>
            <a:pPr lvl="2"/>
            <a:r>
              <a:rPr lang="fr-CA" dirty="0"/>
              <a:t>Opinion sur le produit de ruche intelligente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6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F6C8-4F64-439A-A928-7D43565B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CCF2-D8E0-4BD9-B641-DB4198DC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Analyse et veille</a:t>
            </a:r>
          </a:p>
          <a:p>
            <a:r>
              <a:rPr lang="fr-CA" dirty="0"/>
              <a:t>Vecteur d’entrée</a:t>
            </a:r>
          </a:p>
          <a:p>
            <a:r>
              <a:rPr lang="fr-CA" dirty="0"/>
              <a:t>Valeurs et motivations des membres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116590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546E-ECF2-4914-9E36-FE0E3B5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Priorisation des défis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1E8622-A333-401D-82C1-957ACAA21FF3}"/>
              </a:ext>
            </a:extLst>
          </p:cNvPr>
          <p:cNvGraphicFramePr/>
          <p:nvPr>
            <p:extLst/>
          </p:nvPr>
        </p:nvGraphicFramePr>
        <p:xfrm>
          <a:off x="2032000" y="1670537"/>
          <a:ext cx="8128000" cy="4467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551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AA69-A4CF-4A1A-9124-055A3A4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Protection des abeilles</a:t>
            </a:r>
          </a:p>
        </p:txBody>
      </p:sp>
      <p:pic>
        <p:nvPicPr>
          <p:cNvPr id="1026" name="Picture 2" descr="https://lh3.googleusercontent.com/yOnr1XIBffccvVQ07XAYpRFTkqcG4G-LcREqSR9yOV1wSqcSc1uCm6tnrguIcmGD5gMXhPpYoWUysA2_63d7JdlmlDslJdqQ8r58Ym_AddABKkbUxBsQu6NkKI_hLbVc4DusrkjDvKfaATbk9X-OMmIfpxiBxHaplfMZCSPnIc6-bUQynb2H2tgzbFJj-AntPE4MRzEkQ1iwfhCz9aVLF4gd_ntmVNi4bW6e6u5ZUS9_nwWqX0LdN9ZTEavL9RpEGysTUcuWhsKJ2cG2BeCuLBZkjQW3TLvJQyvjB58QvKnOLrg4dU2GnppkHwb3NN0eIKE9fVM5QufMg36L2c2JqHGrY_xH6a3fp9o15DaiyoHZ1nVOrPdsgdK5krVWgI_cSczZD0i56n0zgkmmT_3ylMDYHlpNdqMIoCj6J1GelHBleuYHKiEbC_LKrnViV85UqXhMe6koiyzQr2aAKBs_ubRXeVSo8JjO7RqZhk3XVefi_3K5sUq4BAOdEU0Slk2MZiQapeHht0aS9oPif8yjtCHCqU9y3ehIq3eTsWfNzI2nJLUCWIPNaayY2ISSeWtnJJiOhoS1iWcIJyTBUWJHrwGEz0PPZDWxLbi56ZBw7Yy9WvtjUDrA2gg3Lw03P44aZC0_Ie_1PYD5WY5bcXUdjIMi=w950-h713-no">
            <a:extLst>
              <a:ext uri="{FF2B5EF4-FFF2-40B4-BE49-F238E27FC236}">
                <a16:creationId xmlns:a16="http://schemas.microsoft.com/office/drawing/2014/main" id="{96307C14-EA19-45C4-8A1E-5D89AE35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33" y="2206390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WT3gWU-7jSnsoLRN3_0SpBLFn-_lVkfB0TxORpX8DaTqkMp-j5EfudqI2x9nM5xoqDdH2bR4Srus-hVx3Ym96ozgIb-aITT7wQkw-e83wUkrwqpVa7YnxJd59iZRniIWt9rQnLr95ZllJ1p6Wa4iJ5dAYFZ_HA_19V2-Ulf4iHjTqfkfC2dDqFQ3YGD4Ylt2Hakft-61bs-a6vXVkDLBMnvRLfLgIQ1G2uPi5MHMipl0R2PkNomXQxJhtjs-CjT8Rekhhq2lwdw5z8PQibBBYUWpUI9Xn9IznjTgotGd3wswg1t6ux-BP7nk67TzRXni3cRU54BJuVh7xXm_BqgX7yZBc5L0pkbV8i6dGy-aJ9XuqIUlfUwhLVJBhXXGRpfc-CzKOiSxdMtNH1tponL5GkDmus8jYQnQKeQN1JF4wTL3IZ1PGWFt4Z9bA5EhHFwLxhnR1f5fLUCcA6G6JjGUX_sXGam3LqEv2kgMn5-5txR577bT-alGQmZJKYst5BNfDXuwMqwkj3781Z9g9jIq0YNm-vvC-wMiVrXvwyEoMX-lYKw611OSsYHW4XK7XFeVts7JnmLGhT7_u6RT2Ci-TA2eyIF1gaoV_Rq7A0GDCadvRgjijG39qpwFCsTsKhFH3GDW9Vt_O7eG1ujz91eRQIt=w950-h713-no">
            <a:extLst>
              <a:ext uri="{FF2B5EF4-FFF2-40B4-BE49-F238E27FC236}">
                <a16:creationId xmlns:a16="http://schemas.microsoft.com/office/drawing/2014/main" id="{E2844E6E-F5A8-4D0A-99C8-99B9BF9A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6391"/>
            <a:ext cx="3932360" cy="29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3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5800-205D-4CB5-991F-976D96D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Faciliter le travail des apiculteurs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7C5E-7640-4667-97A2-D0328B60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71" y="1667746"/>
            <a:ext cx="3402814" cy="426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A0CA1-51B3-4FB5-AA37-19633C1A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12" y="2511272"/>
            <a:ext cx="3454836" cy="29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4DC4-E9ED-4E9A-A51D-8E28E11A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Implémentation: Rentabilité</a:t>
            </a:r>
          </a:p>
        </p:txBody>
      </p:sp>
      <p:pic>
        <p:nvPicPr>
          <p:cNvPr id="2050" name="Picture 2" descr="https://lh3.googleusercontent.com/K0UPldPkZmGP3MIMEEgPRzJ0OoQzlXb5nOVYu50SDtKTyeKtauJa_4PLYZ3A1pUe73-9vkVsb0SwuWgM-9ryx9wQyzZXTzMWAodfQfVd4X2rYXQOrL2NQ0AMQLiI7EVJXx1i5-z1Dw_rjdGSEaGeGxSrmxFH4BN1GK6ybd4JQma0W8fYmD-E_LwqAnmM1Yg3YVorxgY3rqCnKp_OYDBRXjvAzhK_shPdrk35NVjgMeo0g3jIiukjboaIp5MN-fnAdJTvt-bP0jVXgkoGHGc0rRpwYjRLmIXp_qmFKn4Pk0SeqEEyESau8hFUFs1heW7upWYLQvLhsg1fGUrSPYnNDeNCCRiSLPSJ0axVN22YsS0HmtJMZXxkfIZoNQhsU_0PwHSabI-p5oaFNXBu8s-H1QDfOHTFUr70oWOx7lRh-eVJ8ioVOGhnYvJFEV7dNbDrNyGTrUpnz9hXj5XxmoMmWQfDAo2GcbH-TZ3GrKcaiGjlClSwajk6RXGvhSEASKUZDOFiXjsCNSztn45sKB2_86wyi71xfjl_m9yC0WNEg2yFJeEpaqNwfx5_fTtQziVPd1z3pITK2EjsI2JgFqq4Jb8heybJLbqAO3v_FeXvUoXok3md7yO6wX0xim-v36p5JEhG7cTo6ZafJOBZL0n4tJLD=w950-h713-no">
            <a:extLst>
              <a:ext uri="{FF2B5EF4-FFF2-40B4-BE49-F238E27FC236}">
                <a16:creationId xmlns:a16="http://schemas.microsoft.com/office/drawing/2014/main" id="{FBB17C17-DF7B-4832-88F7-C901A1DD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1722449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I2uytFuJHhZLjBHwNXVGfbQgxe0zP2brdWrtyl2peCUbKchvlSEjJRXcfiP8S8AGXn20pTUV1tECH0s1Q5VWW1R5BqJqbi6EGKTjMuRGQoVici5FteSr3oTQBQooj5yTz2XP0ufkeMlN8m_WRAxJTdXWNP2SwE94-Xbrac3DL_TsngbsnZjIgHZxEfebfgLTY5QxVGohnmc7kZ5sz_BAbCH3SZrcg9JiNVFTLbKO7xmfG-NVDDcyZ8DMErdtxQRGHafQmDrSe1j0MHuIOGi3kq_DFy2mfbvqvDwgutn8Dss9FxRG2_LcK_YnkHncygFoo8VlBlzyGhopgZxVudqtEYbdZYGHruNVFqGx0YqygEx0MvZJdYC7jIF1auQiNCtEuYcUq5y_vI0VhnXSlx91gyctb10xhSfjy4nG8YeGjZTohjirogw3KiIO2p89GxmYXRCqOO9IA_fAwokZM8tBIgzRdRZH6kjbG1R0qqbgmeoossFzTGsThFQlTfhk-RLBkK5Ggktkg-G7QL3x1kM6AUGgOxtnhCqMprpnjnXgbY3HVPeDAAyMVDEJYUwaIdgo3q53vjHOI3kYeKF_QCVr8ox8peCtwcQrS3WffSnhDbGw08FitICoqqR0cr80_EkmrXfdO6AYx2nt0ZM20q1pYIr3=w950-h713-no">
            <a:extLst>
              <a:ext uri="{FF2B5EF4-FFF2-40B4-BE49-F238E27FC236}">
                <a16:creationId xmlns:a16="http://schemas.microsoft.com/office/drawing/2014/main" id="{4B5F8318-479B-4E9F-852D-99BCC26C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8" y="3946604"/>
            <a:ext cx="2652403" cy="19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ra">
            <a:extLst>
              <a:ext uri="{FF2B5EF4-FFF2-40B4-BE49-F238E27FC236}">
                <a16:creationId xmlns:a16="http://schemas.microsoft.com/office/drawing/2014/main" id="{9F390F15-AA2B-4548-8AD4-FB34153E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31" y="1469683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are pcb">
            <a:extLst>
              <a:ext uri="{FF2B5EF4-FFF2-40B4-BE49-F238E27FC236}">
                <a16:creationId xmlns:a16="http://schemas.microsoft.com/office/drawing/2014/main" id="{25EBCA8D-1F86-41A5-9D2E-59B5AF6C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97" y="3765911"/>
            <a:ext cx="1867999" cy="20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23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1287C-DBAC-45F1-BAB8-E361752A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Rétrospective face à la démarche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E2FE80-6072-4D2E-A290-B4D18A87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Avoir une meilleure idée d’ensemble de tous les aspects du projet</a:t>
            </a:r>
          </a:p>
          <a:p>
            <a:r>
              <a:rPr lang="fr-CA" dirty="0"/>
              <a:t>Connaître les forces et les faiblesses  </a:t>
            </a:r>
          </a:p>
          <a:p>
            <a:r>
              <a:rPr lang="fr-CA" dirty="0"/>
              <a:t>Mieux définir le produit final</a:t>
            </a:r>
          </a:p>
          <a:p>
            <a:r>
              <a:rPr lang="fr-CA" dirty="0"/>
              <a:t>Mieux concentrer nos efforts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DAD901-9BF5-4C1D-BB37-DB3F2263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529">
            <a:off x="3275333" y="4403170"/>
            <a:ext cx="2316224" cy="1737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87917A-0840-4605-8BE3-6A351DE77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069">
            <a:off x="6489577" y="4402654"/>
            <a:ext cx="2239296" cy="1679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39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3844F-2569-43C0-8097-1935F514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Média en ligne 3">
            <a:hlinkClick r:id="" action="ppaction://media"/>
            <a:extLst>
              <a:ext uri="{FF2B5EF4-FFF2-40B4-BE49-F238E27FC236}">
                <a16:creationId xmlns:a16="http://schemas.microsoft.com/office/drawing/2014/main" id="{ADDC4739-E4A9-4DD5-A2DF-2125C7FDF4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80823" y="494304"/>
            <a:ext cx="8573035" cy="48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7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DA5B5-37B9-4363-92A4-0980DDB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Définition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F0EF25-7753-46ED-9613-2F18C8B7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4" y="1357548"/>
            <a:ext cx="5852517" cy="530097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8F0035F-D3A6-4121-AB60-39995408F8F8}"/>
              </a:ext>
            </a:extLst>
          </p:cNvPr>
          <p:cNvSpPr txBox="1"/>
          <p:nvPr/>
        </p:nvSpPr>
        <p:spPr>
          <a:xfrm>
            <a:off x="8122277" y="2644462"/>
            <a:ext cx="395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Diminuer la mortalité </a:t>
            </a:r>
          </a:p>
          <a:p>
            <a:r>
              <a:rPr lang="fr-CA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chez les abeilles</a:t>
            </a:r>
          </a:p>
        </p:txBody>
      </p:sp>
    </p:spTree>
    <p:extLst>
      <p:ext uri="{BB962C8B-B14F-4D97-AF65-F5344CB8AC3E}">
        <p14:creationId xmlns:p14="http://schemas.microsoft.com/office/powerpoint/2010/main" val="32982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/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/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Axes innovants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A010-3AA9-43D6-B65D-A8C825A7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25293"/>
            <a:ext cx="8915400" cy="3777622"/>
          </a:xfrm>
        </p:spPr>
        <p:txBody>
          <a:bodyPr/>
          <a:lstStyle/>
          <a:p>
            <a:pPr lvl="0"/>
            <a:r>
              <a:rPr lang="fr-CA" dirty="0"/>
              <a:t>Peu de produits disponibles au Canada</a:t>
            </a:r>
          </a:p>
          <a:p>
            <a:pPr lvl="0"/>
            <a:r>
              <a:rPr lang="fr-CA" dirty="0"/>
              <a:t>Produits sur mesure ou prêts à l’emploi</a:t>
            </a:r>
          </a:p>
          <a:p>
            <a:pPr lvl="0"/>
            <a:r>
              <a:rPr lang="fr-CA" dirty="0"/>
              <a:t>Système de communication maillé</a:t>
            </a:r>
          </a:p>
          <a:p>
            <a:endParaRPr lang="fr-CA" dirty="0"/>
          </a:p>
        </p:txBody>
      </p:sp>
      <p:pic>
        <p:nvPicPr>
          <p:cNvPr id="1026" name="Picture 2" descr="stats_2016">
            <a:extLst>
              <a:ext uri="{FF2B5EF4-FFF2-40B4-BE49-F238E27FC236}">
                <a16:creationId xmlns:a16="http://schemas.microsoft.com/office/drawing/2014/main" id="{6FFCF418-2937-4133-B06C-1DA988E64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951"/>
          <a:stretch/>
        </p:blipFill>
        <p:spPr bwMode="auto">
          <a:xfrm>
            <a:off x="2524760" y="3254062"/>
            <a:ext cx="5774060" cy="34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apiculteur">
            <a:extLst>
              <a:ext uri="{FF2B5EF4-FFF2-40B4-BE49-F238E27FC236}">
                <a16:creationId xmlns:a16="http://schemas.microsoft.com/office/drawing/2014/main" id="{94ACAED0-6C14-4890-A233-B3A61801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40" y="21336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633AC-EEC6-476F-88A7-9E58C137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Parties prenantes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89316"/>
              </p:ext>
            </p:extLst>
          </p:nvPr>
        </p:nvGraphicFramePr>
        <p:xfrm>
          <a:off x="2592925" y="2319049"/>
          <a:ext cx="6239576" cy="247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9788">
                  <a:extLst>
                    <a:ext uri="{9D8B030D-6E8A-4147-A177-3AD203B41FA5}">
                      <a16:colId xmlns:a16="http://schemas.microsoft.com/office/drawing/2014/main" val="3774703245"/>
                    </a:ext>
                  </a:extLst>
                </a:gridCol>
                <a:gridCol w="3119788">
                  <a:extLst>
                    <a:ext uri="{9D8B030D-6E8A-4147-A177-3AD203B41FA5}">
                      <a16:colId xmlns:a16="http://schemas.microsoft.com/office/drawing/2014/main" val="1224238568"/>
                    </a:ext>
                  </a:extLst>
                </a:gridCol>
              </a:tblGrid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</a:rPr>
                        <a:t>Indirecte</a:t>
                      </a:r>
                      <a:endParaRPr lang="fr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896253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Apiculteurs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Fournisseurs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12261"/>
                  </a:ext>
                </a:extLst>
              </a:tr>
              <a:tr h="350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Abeilles</a:t>
                      </a:r>
                      <a:endParaRPr lang="fr-CA" sz="15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Agriculteurs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66234"/>
                  </a:ext>
                </a:extLst>
              </a:tr>
              <a:tr h="350882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b="0" dirty="0">
                          <a:solidFill>
                            <a:schemeClr val="tx1"/>
                          </a:solidFill>
                          <a:effectLst/>
                        </a:rPr>
                        <a:t>Fabricants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Points de vente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4998"/>
                  </a:ext>
                </a:extLst>
              </a:tr>
              <a:tr h="35088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Fleuristes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790443"/>
                  </a:ext>
                </a:extLst>
              </a:tr>
              <a:tr h="720332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CA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1500" dirty="0">
                          <a:effectLst/>
                        </a:rPr>
                        <a:t>Consommateurs de miels et produits </a:t>
                      </a:r>
                      <a:r>
                        <a:rPr lang="fr-CA" sz="1500" dirty="0" err="1">
                          <a:effectLst/>
                        </a:rPr>
                        <a:t>pollinisés</a:t>
                      </a:r>
                      <a:endParaRPr lang="fr-CA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60470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22" y="2319049"/>
            <a:ext cx="2677692" cy="15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690E5-FCB5-41BA-A04E-7D1B988B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37" y="2557458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188DC-8FDD-444A-BCFB-4A937EC5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0" y="2557458"/>
            <a:ext cx="2619375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75F5C-BC19-4866-A940-2EB72E9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44" y="2557457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C564E-786D-4736-901F-4B248D4DC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051" y="2557457"/>
            <a:ext cx="3039521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824868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Apiculteurs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673345" y="2188128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Abeilles</a:t>
            </a:r>
            <a:endParaRPr lang="en-CA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461936" y="2188125"/>
            <a:ext cx="150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Fabricants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408856" y="2188125"/>
            <a:ext cx="185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Fournisseurs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267430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rentabilité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Travail plus </a:t>
            </a:r>
            <a:r>
              <a:rPr lang="en-CA" b="1" dirty="0" err="1">
                <a:solidFill>
                  <a:srgbClr val="00B050"/>
                </a:solidFill>
              </a:rPr>
              <a:t>efficace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Coûts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117637" y="4539456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Moins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décès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santé et </a:t>
            </a:r>
            <a:r>
              <a:rPr lang="en-CA" b="1" dirty="0" err="1">
                <a:solidFill>
                  <a:srgbClr val="00B050"/>
                </a:solidFill>
              </a:rPr>
              <a:t>sécurité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FF0000"/>
                </a:solidFill>
              </a:rPr>
              <a:t>Environnement</a:t>
            </a:r>
            <a:r>
              <a:rPr lang="en-CA" b="1" dirty="0">
                <a:solidFill>
                  <a:srgbClr val="FF0000"/>
                </a:solidFill>
              </a:rPr>
              <a:t> </a:t>
            </a:r>
            <a:r>
              <a:rPr lang="en-CA" b="1" dirty="0" err="1">
                <a:solidFill>
                  <a:srgbClr val="FF0000"/>
                </a:solidFill>
              </a:rPr>
              <a:t>artificiel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5967844" y="4533416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8818051" y="4547841"/>
            <a:ext cx="249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Obligations </a:t>
            </a:r>
            <a:r>
              <a:rPr lang="en-CA" b="1" dirty="0" err="1">
                <a:solidFill>
                  <a:srgbClr val="FF0000"/>
                </a:solidFill>
              </a:rPr>
              <a:t>contractuelles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9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800D-C7A5-4261-9ED9-BD693F1C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75984"/>
            <a:ext cx="8229600" cy="1280890"/>
          </a:xfrm>
        </p:spPr>
        <p:txBody>
          <a:bodyPr/>
          <a:lstStyle/>
          <a:p>
            <a:r>
              <a:rPr lang="en-CA" dirty="0"/>
              <a:t>Identification des impacts et des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28CF3-080C-40CC-8876-15E5D2958EEE}"/>
              </a:ext>
            </a:extLst>
          </p:cNvPr>
          <p:cNvSpPr txBox="1"/>
          <p:nvPr/>
        </p:nvSpPr>
        <p:spPr>
          <a:xfrm>
            <a:off x="1079400" y="2167448"/>
            <a:ext cx="18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Agriculteurs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9553-7810-4DBC-ACA3-F2187D3C32F3}"/>
              </a:ext>
            </a:extLst>
          </p:cNvPr>
          <p:cNvSpPr txBox="1"/>
          <p:nvPr/>
        </p:nvSpPr>
        <p:spPr>
          <a:xfrm>
            <a:off x="3741179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Points de vente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20618-CCAD-425A-BBDF-3C7997C8E2E7}"/>
              </a:ext>
            </a:extLst>
          </p:cNvPr>
          <p:cNvSpPr txBox="1"/>
          <p:nvPr/>
        </p:nvSpPr>
        <p:spPr>
          <a:xfrm>
            <a:off x="6627780" y="2167448"/>
            <a:ext cx="203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Fleuristes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D4B02-B60C-457A-8DAA-15351448C6F3}"/>
              </a:ext>
            </a:extLst>
          </p:cNvPr>
          <p:cNvSpPr txBox="1"/>
          <p:nvPr/>
        </p:nvSpPr>
        <p:spPr>
          <a:xfrm>
            <a:off x="9227355" y="2167448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Consommateurs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F74AE-5F00-4728-A69D-126C733904E4}"/>
              </a:ext>
            </a:extLst>
          </p:cNvPr>
          <p:cNvSpPr txBox="1"/>
          <p:nvPr/>
        </p:nvSpPr>
        <p:spPr>
          <a:xfrm>
            <a:off x="648631" y="4533416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7B2B0-9BE3-4C5D-BE11-333C4EDC1A29}"/>
              </a:ext>
            </a:extLst>
          </p:cNvPr>
          <p:cNvSpPr txBox="1"/>
          <p:nvPr/>
        </p:nvSpPr>
        <p:spPr>
          <a:xfrm>
            <a:off x="3741179" y="4527690"/>
            <a:ext cx="249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Diversité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locaux</a:t>
            </a:r>
            <a:endParaRPr lang="en-CA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Profits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5CC39-86A4-49D6-99FF-84B6BFD9B3AF}"/>
              </a:ext>
            </a:extLst>
          </p:cNvPr>
          <p:cNvSpPr txBox="1"/>
          <p:nvPr/>
        </p:nvSpPr>
        <p:spPr>
          <a:xfrm>
            <a:off x="6539181" y="4537280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err="1">
                <a:solidFill>
                  <a:srgbClr val="00B050"/>
                </a:solidFill>
              </a:rPr>
              <a:t>Meilleure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r>
              <a:rPr lang="en-CA" b="1" dirty="0" err="1">
                <a:solidFill>
                  <a:srgbClr val="00B050"/>
                </a:solidFill>
              </a:rPr>
              <a:t>productivité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63133-D671-451D-9E4D-94895655ABD3}"/>
              </a:ext>
            </a:extLst>
          </p:cNvPr>
          <p:cNvSpPr txBox="1"/>
          <p:nvPr/>
        </p:nvSpPr>
        <p:spPr>
          <a:xfrm>
            <a:off x="9227355" y="4527690"/>
            <a:ext cx="24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Plus de </a:t>
            </a:r>
            <a:r>
              <a:rPr lang="en-CA" b="1" dirty="0" err="1">
                <a:solidFill>
                  <a:srgbClr val="00B050"/>
                </a:solidFill>
              </a:rPr>
              <a:t>choix</a:t>
            </a:r>
            <a:r>
              <a:rPr lang="en-CA" b="1" dirty="0">
                <a:solidFill>
                  <a:srgbClr val="00B050"/>
                </a:solidFill>
              </a:rPr>
              <a:t> de </a:t>
            </a:r>
            <a:r>
              <a:rPr lang="en-CA" b="1" dirty="0" err="1">
                <a:solidFill>
                  <a:srgbClr val="00B050"/>
                </a:solidFill>
              </a:rPr>
              <a:t>produits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2624-2F6B-420E-8F3C-3941DEAB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1" y="2555291"/>
            <a:ext cx="2614613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38C6C-EF57-4800-857E-F4886E71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79" y="2555290"/>
            <a:ext cx="2324100" cy="174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0224E-D695-4E41-8755-4F1C41EA4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81" y="2555290"/>
            <a:ext cx="2214272" cy="17452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33148-0FDC-48D1-8212-63612221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388" y="2555291"/>
            <a:ext cx="2324908" cy="1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89AA6-8385-4FC3-9F5E-6C76518D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Identifications des défis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BF3F77-6E0C-4D90-A75D-BD2ED4C2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3A7B6-9D4F-4A2C-8EE4-BBE08E927CD5}"/>
              </a:ext>
            </a:extLst>
          </p:cNvPr>
          <p:cNvSpPr txBox="1"/>
          <p:nvPr/>
        </p:nvSpPr>
        <p:spPr>
          <a:xfrm>
            <a:off x="4808756" y="3741011"/>
            <a:ext cx="169984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4400" dirty="0" err="1"/>
              <a:t>Défis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C993-D8E2-4812-BFF1-C72715232236}"/>
              </a:ext>
            </a:extLst>
          </p:cNvPr>
          <p:cNvSpPr txBox="1"/>
          <p:nvPr/>
        </p:nvSpPr>
        <p:spPr>
          <a:xfrm>
            <a:off x="4005723" y="1789049"/>
            <a:ext cx="330590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 err="1"/>
              <a:t>Économique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CD6C-274D-41A3-8A60-F0582F6BD44D}"/>
              </a:ext>
            </a:extLst>
          </p:cNvPr>
          <p:cNvSpPr txBox="1"/>
          <p:nvPr/>
        </p:nvSpPr>
        <p:spPr>
          <a:xfrm>
            <a:off x="1385619" y="3817954"/>
            <a:ext cx="15269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/>
              <a:t>Social</a:t>
            </a:r>
            <a:endParaRPr lang="en-CA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E01F5-C26F-479F-942C-4764CEC682BD}"/>
              </a:ext>
            </a:extLst>
          </p:cNvPr>
          <p:cNvSpPr txBox="1"/>
          <p:nvPr/>
        </p:nvSpPr>
        <p:spPr>
          <a:xfrm>
            <a:off x="3618862" y="5846861"/>
            <a:ext cx="4079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Environnemental</a:t>
            </a:r>
            <a:endParaRPr lang="en-CA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7853-CA24-4B68-86F4-DAB15A5244F3}"/>
              </a:ext>
            </a:extLst>
          </p:cNvPr>
          <p:cNvSpPr txBox="1"/>
          <p:nvPr/>
        </p:nvSpPr>
        <p:spPr>
          <a:xfrm>
            <a:off x="8536692" y="3817955"/>
            <a:ext cx="13950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600" dirty="0" err="1"/>
              <a:t>Légal</a:t>
            </a:r>
            <a:endParaRPr lang="en-CA" sz="4400" dirty="0"/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2EE584A1-0E66-40EA-8C94-9B245FB3815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5658678" y="2435380"/>
            <a:ext cx="1" cy="130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5E75472F-169E-492A-9D99-EBA14051B34F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2912550" y="4125732"/>
            <a:ext cx="1896206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7CBC224F-3C4D-46F3-8F85-C07D26B21F24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 flipV="1">
            <a:off x="6508602" y="4125732"/>
            <a:ext cx="2028090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D73CA8D3-E185-4434-B822-BB2612036AFC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5658679" y="4510452"/>
            <a:ext cx="0" cy="133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858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934</TotalTime>
  <Words>388</Words>
  <Application>Microsoft Office PowerPoint</Application>
  <PresentationFormat>Grand écran</PresentationFormat>
  <Paragraphs>118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Roboto</vt:lpstr>
      <vt:lpstr>Times New Roman</vt:lpstr>
      <vt:lpstr>Wingdings 3</vt:lpstr>
      <vt:lpstr>Wisp</vt:lpstr>
      <vt:lpstr>Analyse Éthique</vt:lpstr>
      <vt:lpstr>Présentation PowerPoint</vt:lpstr>
      <vt:lpstr>Définition du projet</vt:lpstr>
      <vt:lpstr>Application</vt:lpstr>
      <vt:lpstr>Axes innovants</vt:lpstr>
      <vt:lpstr>Parties prenantes</vt:lpstr>
      <vt:lpstr>Identification des impacts et des enjeux</vt:lpstr>
      <vt:lpstr>Identification des impacts et des enjeux</vt:lpstr>
      <vt:lpstr>Identifications des défis</vt:lpstr>
      <vt:lpstr>Identifications des défis</vt:lpstr>
      <vt:lpstr>Veille – Points à considérer </vt:lpstr>
      <vt:lpstr>Entrevues potentielles</vt:lpstr>
      <vt:lpstr>Entrevues potentielles</vt:lpstr>
      <vt:lpstr>Priorisation des défis</vt:lpstr>
      <vt:lpstr>Priorisation des défis</vt:lpstr>
      <vt:lpstr>Implémentation: Protection des abeilles</vt:lpstr>
      <vt:lpstr>Implémentation: Faciliter le travail des apiculteurs</vt:lpstr>
      <vt:lpstr>Implémentation: Rentabilité</vt:lpstr>
      <vt:lpstr>Rétrospective face à la démarche</vt:lpstr>
      <vt:lpstr>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Raph Bouchard</cp:lastModifiedBy>
  <cp:revision>59</cp:revision>
  <dcterms:created xsi:type="dcterms:W3CDTF">2018-11-29T15:46:01Z</dcterms:created>
  <dcterms:modified xsi:type="dcterms:W3CDTF">2018-12-18T14:11:24Z</dcterms:modified>
</cp:coreProperties>
</file>